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57" r:id="rId4"/>
    <p:sldId id="258" r:id="rId5"/>
    <p:sldId id="259" r:id="rId6"/>
    <p:sldId id="267" r:id="rId7"/>
    <p:sldId id="268" r:id="rId8"/>
    <p:sldId id="269" r:id="rId9"/>
    <p:sldId id="272" r:id="rId10"/>
    <p:sldId id="270" r:id="rId11"/>
    <p:sldId id="271" r:id="rId12"/>
    <p:sldId id="273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E86"/>
    <a:srgbClr val="974534"/>
    <a:srgbClr val="B66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do365-my.sharepoint.us/personal/jessica_dudek_gd-ms_com/Documents/Viceroy%20Time%20Tri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Vibration Tests / Annual Viceroy® Forecast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441915650954592E-2"/>
          <c:y val="0.14375968992248064"/>
          <c:w val="0.93159918023945631"/>
          <c:h val="0.68413446865653427"/>
        </c:manualLayout>
      </c:layout>
      <c:lineChart>
        <c:grouping val="standard"/>
        <c:varyColors val="0"/>
        <c:ser>
          <c:idx val="0"/>
          <c:order val="0"/>
          <c:tx>
            <c:strRef>
              <c:f>'C:\Users\Jessica.Dudek\AppData\Local\Microsoft\Windows\INetCache\Content.Outlook\J5M64ZYT\[Annualized Vibe per Unit.xlsx]Sheet1'!$A$2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chemeClr val="accent4">
                  <a:shade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58000"/>
                </a:schemeClr>
              </a:solidFill>
              <a:ln w="9525">
                <a:solidFill>
                  <a:schemeClr val="accent4">
                    <a:shade val="58000"/>
                  </a:schemeClr>
                </a:solidFill>
              </a:ln>
              <a:effectLst/>
            </c:spPr>
          </c:marker>
          <c:cat>
            <c:numRef>
              <c:f>[1]Sheet1!$B$1:$AE$1</c:f>
              <c:numCache>
                <c:formatCode>General</c:formatCode>
                <c:ptCount val="30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</c:numCache>
            </c:numRef>
          </c:cat>
          <c:val>
            <c:numRef>
              <c:f>[1]Sheet1!$B$2:$AE$2</c:f>
              <c:numCache>
                <c:formatCode>General</c:formatCode>
                <c:ptCount val="30"/>
                <c:pt idx="0">
                  <c:v>11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  <c:pt idx="4">
                  <c:v>13</c:v>
                </c:pt>
                <c:pt idx="5">
                  <c:v>13</c:v>
                </c:pt>
                <c:pt idx="6">
                  <c:v>14</c:v>
                </c:pt>
                <c:pt idx="7">
                  <c:v>14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  <c:pt idx="11">
                  <c:v>16</c:v>
                </c:pt>
                <c:pt idx="12">
                  <c:v>17</c:v>
                </c:pt>
                <c:pt idx="13">
                  <c:v>17</c:v>
                </c:pt>
                <c:pt idx="14">
                  <c:v>18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20</c:v>
                </c:pt>
                <c:pt idx="19">
                  <c:v>20</c:v>
                </c:pt>
                <c:pt idx="20">
                  <c:v>21</c:v>
                </c:pt>
                <c:pt idx="21">
                  <c:v>21</c:v>
                </c:pt>
                <c:pt idx="22">
                  <c:v>22</c:v>
                </c:pt>
                <c:pt idx="23">
                  <c:v>22</c:v>
                </c:pt>
                <c:pt idx="24">
                  <c:v>23</c:v>
                </c:pt>
                <c:pt idx="25">
                  <c:v>23</c:v>
                </c:pt>
                <c:pt idx="26">
                  <c:v>24</c:v>
                </c:pt>
                <c:pt idx="27">
                  <c:v>24</c:v>
                </c:pt>
                <c:pt idx="28">
                  <c:v>25</c:v>
                </c:pt>
                <c:pt idx="29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DD-470E-A3CA-215E61EDB2D9}"/>
            </c:ext>
          </c:extLst>
        </c:ser>
        <c:ser>
          <c:idx val="1"/>
          <c:order val="1"/>
          <c:tx>
            <c:strRef>
              <c:f>'C:\Users\Jessica.Dudek\AppData\Local\Microsoft\Windows\INetCache\Content.Outlook\J5M64ZYT\[Annualized Vibe per Unit.xlsx]Sheet1'!$A$3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4">
                  <a:shade val="8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86000"/>
                </a:schemeClr>
              </a:solidFill>
              <a:ln w="9525">
                <a:solidFill>
                  <a:schemeClr val="accent4">
                    <a:shade val="86000"/>
                  </a:schemeClr>
                </a:solidFill>
              </a:ln>
              <a:effectLst/>
            </c:spPr>
          </c:marker>
          <c:cat>
            <c:numRef>
              <c:f>[1]Sheet1!$B$1:$AE$1</c:f>
              <c:numCache>
                <c:formatCode>General</c:formatCode>
                <c:ptCount val="30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</c:numCache>
            </c:numRef>
          </c:cat>
          <c:val>
            <c:numRef>
              <c:f>[1]Sheet1!$B$3:$AE$3</c:f>
              <c:numCache>
                <c:formatCode>General</c:formatCode>
                <c:ptCount val="30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17</c:v>
                </c:pt>
                <c:pt idx="29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DD-470E-A3CA-215E61EDB2D9}"/>
            </c:ext>
          </c:extLst>
        </c:ser>
        <c:ser>
          <c:idx val="2"/>
          <c:order val="2"/>
          <c:tx>
            <c:strRef>
              <c:f>'C:\Users\Jessica.Dudek\AppData\Local\Microsoft\Windows\INetCache\Content.Outlook\J5M64ZYT\[Annualized Vibe per Unit.xlsx]Sheet1'!$A$4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4">
                  <a:tint val="8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86000"/>
                </a:schemeClr>
              </a:solidFill>
              <a:ln w="9525">
                <a:solidFill>
                  <a:schemeClr val="accent4">
                    <a:tint val="86000"/>
                  </a:schemeClr>
                </a:solidFill>
              </a:ln>
              <a:effectLst/>
            </c:spPr>
          </c:marker>
          <c:cat>
            <c:numRef>
              <c:f>[1]Sheet1!$B$1:$AE$1</c:f>
              <c:numCache>
                <c:formatCode>General</c:formatCode>
                <c:ptCount val="30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</c:numCache>
            </c:numRef>
          </c:cat>
          <c:val>
            <c:numRef>
              <c:f>[1]Sheet1!$B$4:$AE$4</c:f>
              <c:numCache>
                <c:formatCode>General</c:formatCode>
                <c:ptCount val="3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13</c:v>
                </c:pt>
                <c:pt idx="29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DD-470E-A3CA-215E61EDB2D9}"/>
            </c:ext>
          </c:extLst>
        </c:ser>
        <c:ser>
          <c:idx val="3"/>
          <c:order val="3"/>
          <c:tx>
            <c:strRef>
              <c:f>'C:\Users\Jessica.Dudek\AppData\Local\Microsoft\Windows\INetCache\Content.Outlook\J5M64ZYT\[Annualized Vibe per Unit.xlsx]Sheet1'!$A$5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chemeClr val="accent4">
                  <a:tint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58000"/>
                </a:schemeClr>
              </a:solidFill>
              <a:ln w="9525">
                <a:solidFill>
                  <a:schemeClr val="accent4">
                    <a:tint val="58000"/>
                  </a:schemeClr>
                </a:solidFill>
              </a:ln>
              <a:effectLst/>
            </c:spPr>
          </c:marker>
          <c:cat>
            <c:numRef>
              <c:f>[1]Sheet1!$B$1:$AE$1</c:f>
              <c:numCache>
                <c:formatCode>General</c:formatCode>
                <c:ptCount val="30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</c:numCache>
            </c:numRef>
          </c:cat>
          <c:val>
            <c:numRef>
              <c:f>[1]Sheet1!$B$5:$AE$5</c:f>
              <c:numCache>
                <c:formatCode>General</c:formatCode>
                <c:ptCount val="3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DD-470E-A3CA-215E61EDB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975391"/>
        <c:axId val="1093969983"/>
      </c:lineChart>
      <c:catAx>
        <c:axId val="10939753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Annual Viceroy® Forecast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969983"/>
        <c:crosses val="autoZero"/>
        <c:auto val="1"/>
        <c:lblAlgn val="ctr"/>
        <c:lblOffset val="100"/>
        <c:noMultiLvlLbl val="0"/>
      </c:catAx>
      <c:valAx>
        <c:axId val="109396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Vibration Tests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975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762CEE-C5F1-2056-8A57-AF8AF4FAD2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C156F-B7C4-DE6E-A0A7-3CE97BECBF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C8C3-F29F-4517-AABB-6EDA3FD563E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EB23A-6C7D-173E-3AE1-017D5B48A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6272C-AC5C-5AF8-F3E4-F5C63BBAD8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7CA5B-A0C9-4B7A-B8F3-37C01B44C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2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78C8-FC97-4CB6-A8E1-9D3D12C37B3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F41B9-D7CE-406E-9412-74E87E02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24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D268-90FC-C5C7-C3C2-80AF63FA3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99FFD-6C78-8ED7-6AA9-A6EA1D3ED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99EBD-4481-1CAF-6D94-6899D2F5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1F3A-E99D-4742-AE0E-B0D5BEF17B51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24B1-EF2A-D11F-CC5E-0537D969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F5F38-F750-73D7-31FD-7CEF3F1A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7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CD22-DA6F-7093-9310-A21F33F5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509F2-AEE4-346B-0CB5-1B7FF756F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201A-2ABA-F818-9F09-9464284E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A942-EE0A-43D3-8AB4-F1C6E7948BF4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D3BA-879D-37DF-1540-86898D86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22BF8-DC01-5E8F-8F0A-E6294316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A05D3E-6193-AFAB-C005-29E788FF5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DA6C0-2A95-60A3-4245-FBB9A3029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D478-FC63-1DB2-8355-078D76BD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B859-DE24-492B-8838-16CB5E782357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8884-1AC2-C719-462E-4DAE6F5A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4A5B4-4FB4-B8D5-826A-52C2C7A4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5E82-2B67-115A-3CD3-82DAFF4A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29181-395E-18C3-5439-908A1725B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98C03-1FC2-6A2C-0270-C2B62781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C4A-B1FA-4DD2-BB1D-EBD4617DC66D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E9808-A846-2A06-F742-A389B257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FF0A0-2681-0ABD-DBC2-7F7179E1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D6D-3035-6C65-078C-05F04C0F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3A03-047E-D460-B6AE-ED31F5C6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0F02-A3FC-3D07-D9F4-EF375DFD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1F7-B779-4D84-BE6E-67F73F4E9292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B5C18-A3B6-F872-576F-318E029B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6B27B-2CC1-C365-B05F-E531EFD7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C352-A91D-433D-5391-586BCED9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DBFEA-DFCD-C3EB-72FA-76A369779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68FF1-D54E-30C2-A7AA-1B078399D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3D974-3E68-96D1-69C1-BDD0E75D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ADFD-CC79-4DD8-87FF-C62EF6851D19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D1C2A-7259-4811-98E0-376E6DBB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9A6EC-D307-C48B-32BB-6CF4649A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6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C5A8-D851-9D75-04A3-8605E5EC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048D-45D9-ACF7-36DC-746DF17D1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019C2-EDA8-86E9-1B65-1000EC373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0BD52-5D0B-1064-5464-7301DC6A7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4CD2D-C69A-73EA-FF92-C9504E64B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D6FBD-24DF-B108-675A-6BC12036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4D9-CFBE-4F2B-BDBF-01DCE9AEB032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8AFC4-F920-E3E2-2E9B-150305C5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2BE2D-5E72-3B37-1C48-0CB55E5C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1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F440-E575-4A35-F2FC-F1A9D446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50BC2-DDB9-9FFE-C0EB-828FBEDB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6F78-E3BA-4696-BDF5-55AB25DB2F5F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119B5-EEC1-4EC9-87F3-0F2EA1F8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5FB17-C266-DBD6-7C9A-853C1E09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4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104E3-6458-6D1B-C5C8-C073B466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6E1E-2181-4728-BDBE-B0311A67F32D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ED500-3EE1-F1B4-F903-87729240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461BC-859B-CA4A-B77C-3EC9DA8F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3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8A02-3402-109D-DBBD-9D50BFB2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FE200-9DCD-CE0C-69F0-1C7E2FF0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C26AD-374F-7088-16FF-1CC191FAC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8CD2D-1934-2CDF-6FBB-D4E2BE1B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E0B2-AF11-4602-BE63-94B4BF9F2F3A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05D7E-EC0C-CAFC-581F-EF984E52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82B8-6539-2BB8-4BC6-BF5A7450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2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625D-AF1C-E125-1F71-53C8855F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68130-BAC1-C038-774F-D3AF8D5CB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00C51-24C4-7B29-8EE7-274C12467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52F9B-8465-991F-3D25-16F766E1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5F0A-0C10-4D84-BDDC-1EA30E4A5744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6980E-653D-B128-C33F-A1031DAE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A6C09-AA15-E221-BE95-E07528CA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9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CD5EB-FF07-690C-6BAF-ABC6A6F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46A31-B368-7414-0A3B-C485E8B9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4C1D0-5165-5E4A-7332-728363B37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06E8-2E79-482F-8925-6CCDBBCA8444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8AB0-834E-ED5A-6F76-6D38E775A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AF64-5F48-1B67-F9A6-25FF4334C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647F-0BD1-43BE-9C26-07C69858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2.jpl.nasa.gov/basics/bsf10-1.php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gdmissionsystems.com/products/communications/spaceborne-communications/spaceborne-gps-receivers/explorer-gps-recei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4BE09-3442-1C3B-1CA8-38C09147C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8851085" cy="2967208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ea typeface="Tahoma" panose="020B0604030504040204" pitchFamily="34" charset="0"/>
                <a:cs typeface="Tahoma" panose="020B0604030504040204" pitchFamily="34" charset="0"/>
              </a:rPr>
              <a:t>Explorer GPS Receiver Production Testing &amp; Improvements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3EE56-371A-B82E-58BB-31E5EB0A6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744" y="4619624"/>
            <a:ext cx="5055960" cy="1038225"/>
          </a:xfrm>
        </p:spPr>
        <p:txBody>
          <a:bodyPr>
            <a:normAutofit/>
          </a:bodyPr>
          <a:lstStyle/>
          <a:p>
            <a:pPr algn="r"/>
            <a:r>
              <a:rPr lang="en-US" sz="1500" dirty="0"/>
              <a:t>Jessica Dudek | Mentor: Nathan Bales </a:t>
            </a:r>
          </a:p>
          <a:p>
            <a:pPr algn="r"/>
            <a:r>
              <a:rPr lang="en-US" sz="1500" dirty="0"/>
              <a:t>General Dynamics Mission Systems: Scottsdale, AZ</a:t>
            </a:r>
          </a:p>
          <a:p>
            <a:pPr algn="r"/>
            <a:r>
              <a:rPr lang="en-US" sz="1500" dirty="0"/>
              <a:t>2023 Arizona Space Grant Symposium : April 22,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6C98F5-6B51-B72F-786A-B34896B4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3E502B9-AA64-E604-969D-392AE1F4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4554"/>
            <a:ext cx="4167474" cy="612619"/>
          </a:xfrm>
          <a:prstGeom prst="rect">
            <a:avLst/>
          </a:prstGeom>
        </p:spPr>
      </p:pic>
      <p:pic>
        <p:nvPicPr>
          <p:cNvPr id="7" name="Picture 6" descr="Arizona State University (ASU) Logo, PNG, Symbol, History, Meaning">
            <a:extLst>
              <a:ext uri="{FF2B5EF4-FFF2-40B4-BE49-F238E27FC236}">
                <a16:creationId xmlns:a16="http://schemas.microsoft.com/office/drawing/2014/main" id="{64ADD05B-622E-3F2E-D2F1-B14E0CF73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212191" y="91948"/>
            <a:ext cx="1897406" cy="4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B8C4D4-901E-AE67-34C5-43075EAC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181" y="653056"/>
            <a:ext cx="798352" cy="8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18C8FC5-2169-782A-0E04-30F5BD72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986" y="60179"/>
            <a:ext cx="1074014" cy="143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F927FA-FE8D-E35C-2792-0B69AD867E58}"/>
              </a:ext>
            </a:extLst>
          </p:cNvPr>
          <p:cNvSpPr txBox="1"/>
          <p:nvPr/>
        </p:nvSpPr>
        <p:spPr>
          <a:xfrm>
            <a:off x="7761259" y="6582485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0561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64" y="255600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 err="1"/>
              <a:t>Pyroshock</a:t>
            </a:r>
            <a:r>
              <a:rPr lang="en-US" sz="2400" dirty="0"/>
              <a:t> Beam Modifications, Testing Procedure, and Qualification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3CF-A440-BEA8-A71C-FE35CDB4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764" y="1253331"/>
            <a:ext cx="392117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u="sng" dirty="0"/>
              <a:t>Results Continued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Wrote and executed GEO qualification shock testing procedure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Integrated shock testing results into final qualification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2164B7-3B2A-90F2-8E1A-5C739CE89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57" y="1417324"/>
            <a:ext cx="7165649" cy="1662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9E87C6-5E73-553E-6933-F9D2524CC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460" y="4118391"/>
            <a:ext cx="7165649" cy="177459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85E601-C289-67B6-23F0-AC8A268D7AE1}"/>
              </a:ext>
            </a:extLst>
          </p:cNvPr>
          <p:cNvCxnSpPr>
            <a:cxnSpLocks/>
          </p:cNvCxnSpPr>
          <p:nvPr/>
        </p:nvCxnSpPr>
        <p:spPr>
          <a:xfrm>
            <a:off x="7704304" y="1010996"/>
            <a:ext cx="0" cy="53358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D99CF0A-9A37-3961-0644-FB7595EFF8AA}"/>
              </a:ext>
            </a:extLst>
          </p:cNvPr>
          <p:cNvSpPr txBox="1"/>
          <p:nvPr/>
        </p:nvSpPr>
        <p:spPr>
          <a:xfrm>
            <a:off x="3329991" y="1319645"/>
            <a:ext cx="3579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32E86"/>
                </a:solidFill>
              </a:rPr>
              <a:t>X/Y Orientation of Unit on Pyro Shock Beam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7074E4-6293-BE93-A896-ACA0295D69D9}"/>
              </a:ext>
            </a:extLst>
          </p:cNvPr>
          <p:cNvSpPr txBox="1"/>
          <p:nvPr/>
        </p:nvSpPr>
        <p:spPr>
          <a:xfrm>
            <a:off x="2871197" y="4236555"/>
            <a:ext cx="40979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032E86"/>
                </a:solidFill>
                <a:effectLst/>
                <a:ea typeface="Times New Roman" panose="02020603050405020304" pitchFamily="18" charset="0"/>
              </a:rPr>
              <a:t>Z Orientation of Unit on Pyro Shock Beam</a:t>
            </a:r>
            <a:endParaRPr lang="en-US" sz="1400" b="1" dirty="0">
              <a:solidFill>
                <a:srgbClr val="032E86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26659B9-49C4-A30F-965A-6B538292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630" y="73037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6F25F-2FA9-1EF7-B132-8ADEF6E116B8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7281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61" y="322327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/>
              <a:t>Vibration Cube Pattern Configurations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B6E2EAF-0EAE-7D2B-2AD1-C32C605E5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52" y="1062749"/>
            <a:ext cx="4014425" cy="50364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u="sng" dirty="0"/>
              <a:t>Problem</a:t>
            </a:r>
            <a:r>
              <a:rPr lang="en-US" sz="20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Difficult to locate unit hole pattern when setting up vibration test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u="sng" dirty="0"/>
              <a:t>Project Purpose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Reduce vibration testing time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Prevent mounting mistakes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A7E642-1C78-58B0-21E4-83D6E84EFB55}"/>
              </a:ext>
            </a:extLst>
          </p:cNvPr>
          <p:cNvCxnSpPr>
            <a:cxnSpLocks/>
          </p:cNvCxnSpPr>
          <p:nvPr/>
        </p:nvCxnSpPr>
        <p:spPr>
          <a:xfrm>
            <a:off x="5047418" y="1062749"/>
            <a:ext cx="0" cy="53358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C45393-006B-E001-DD70-59EDFAA5930F}"/>
              </a:ext>
            </a:extLst>
          </p:cNvPr>
          <p:cNvSpPr txBox="1"/>
          <p:nvPr/>
        </p:nvSpPr>
        <p:spPr>
          <a:xfrm>
            <a:off x="5661503" y="1062786"/>
            <a:ext cx="5942470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Challenges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Multiple unit patterns = Mounting hole interference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ABDEA1-0B14-8D8A-9E6E-6599D1564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644" y="2346450"/>
            <a:ext cx="3264911" cy="2962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4DABA7-0348-78EE-3908-B41CC1DFC4F7}"/>
              </a:ext>
            </a:extLst>
          </p:cNvPr>
          <p:cNvSpPr txBox="1"/>
          <p:nvPr/>
        </p:nvSpPr>
        <p:spPr>
          <a:xfrm>
            <a:off x="6321144" y="5487437"/>
            <a:ext cx="40979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032E86"/>
                </a:solidFill>
                <a:effectLst/>
                <a:ea typeface="Times New Roman" panose="02020603050405020304" pitchFamily="18" charset="0"/>
              </a:rPr>
              <a:t>Vibration Cube</a:t>
            </a:r>
            <a:endParaRPr lang="en-US" sz="1400" b="1" dirty="0">
              <a:solidFill>
                <a:srgbClr val="032E86"/>
              </a:solidFill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460B3AC-C520-88D6-75B2-E3C326CA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1436" y="41662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0C551-9CA2-C25D-DB4C-79F9063FFB38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1078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56" y="224225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/>
              <a:t>Vibration Cube Pattern Configurations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2D6C7F-8A00-09AC-5E87-D08CA1487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956" y="1386434"/>
            <a:ext cx="4253211" cy="4085127"/>
          </a:xfrm>
          <a:prstGeom prst="rect">
            <a:avLst/>
          </a:prstGeom>
          <a:ln w="38100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CD8DE4-C2BB-24A1-3797-B18C330A1FC8}"/>
              </a:ext>
            </a:extLst>
          </p:cNvPr>
          <p:cNvSpPr txBox="1"/>
          <p:nvPr/>
        </p:nvSpPr>
        <p:spPr>
          <a:xfrm>
            <a:off x="1295606" y="5601448"/>
            <a:ext cx="40979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032E86"/>
                </a:solidFill>
                <a:effectLst/>
                <a:ea typeface="Times New Roman" panose="02020603050405020304" pitchFamily="18" charset="0"/>
              </a:rPr>
              <a:t>Vibration Cube - All Units Mounted</a:t>
            </a:r>
            <a:endParaRPr lang="en-US" sz="1400" b="1" dirty="0">
              <a:solidFill>
                <a:srgbClr val="032E8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BBC0D-4BB8-748D-BED4-13E46C1883E6}"/>
              </a:ext>
            </a:extLst>
          </p:cNvPr>
          <p:cNvSpPr txBox="1"/>
          <p:nvPr/>
        </p:nvSpPr>
        <p:spPr>
          <a:xfrm>
            <a:off x="7087734" y="5601447"/>
            <a:ext cx="40979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032E86"/>
                </a:solidFill>
                <a:effectLst/>
                <a:ea typeface="Times New Roman" panose="02020603050405020304" pitchFamily="18" charset="0"/>
              </a:rPr>
              <a:t>Paint Configuration for All Units</a:t>
            </a:r>
            <a:endParaRPr lang="en-US" sz="1400" b="1" dirty="0">
              <a:solidFill>
                <a:srgbClr val="032E8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06BCC6-6C1A-F542-EF01-8CF277BEF75A}"/>
              </a:ext>
            </a:extLst>
          </p:cNvPr>
          <p:cNvSpPr txBox="1"/>
          <p:nvPr/>
        </p:nvSpPr>
        <p:spPr>
          <a:xfrm>
            <a:off x="7982439" y="48188"/>
            <a:ext cx="2308500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u="sng" dirty="0"/>
              <a:t>Color Legend</a:t>
            </a:r>
          </a:p>
          <a:p>
            <a:pPr algn="ctr"/>
            <a:r>
              <a:rPr lang="en-US" sz="1050" dirty="0">
                <a:highlight>
                  <a:srgbClr val="FF0000"/>
                </a:highlight>
              </a:rPr>
              <a:t>Red</a:t>
            </a:r>
            <a:r>
              <a:rPr lang="en-US" sz="1050" dirty="0"/>
              <a:t> = Receiver Orientation 1</a:t>
            </a:r>
          </a:p>
          <a:p>
            <a:pPr algn="ctr"/>
            <a:r>
              <a:rPr lang="en-US" sz="1050" dirty="0">
                <a:highlight>
                  <a:srgbClr val="FFFF00"/>
                </a:highlight>
              </a:rPr>
              <a:t>Yellow</a:t>
            </a:r>
            <a:r>
              <a:rPr lang="en-US" sz="1050" dirty="0"/>
              <a:t> = LEO Antenna</a:t>
            </a:r>
          </a:p>
          <a:p>
            <a:pPr algn="ctr"/>
            <a:r>
              <a:rPr lang="en-US" sz="1050" dirty="0">
                <a:highlight>
                  <a:srgbClr val="00FF00"/>
                </a:highlight>
              </a:rPr>
              <a:t>Green</a:t>
            </a:r>
            <a:r>
              <a:rPr lang="en-US" sz="1050" dirty="0"/>
              <a:t> = GEO Antenna</a:t>
            </a:r>
          </a:p>
          <a:p>
            <a:pPr algn="ctr"/>
            <a:r>
              <a:rPr lang="en-US" sz="1050" dirty="0">
                <a:highlight>
                  <a:srgbClr val="0066FF"/>
                </a:highlight>
              </a:rPr>
              <a:t>Blue</a:t>
            </a:r>
            <a:r>
              <a:rPr lang="en-US" sz="1050" dirty="0"/>
              <a:t> = Receiver Orientation 2</a:t>
            </a:r>
          </a:p>
          <a:p>
            <a:pPr algn="ctr"/>
            <a:r>
              <a:rPr lang="en-US" sz="1050" dirty="0">
                <a:highlight>
                  <a:srgbClr val="FF00FF"/>
                </a:highlight>
              </a:rPr>
              <a:t>Pink</a:t>
            </a:r>
            <a:r>
              <a:rPr lang="en-US" sz="1050" dirty="0"/>
              <a:t> = Explorer+ Orientation 1</a:t>
            </a:r>
          </a:p>
          <a:p>
            <a:pPr algn="ctr"/>
            <a:r>
              <a:rPr lang="en-US" sz="1050" dirty="0">
                <a:highlight>
                  <a:srgbClr val="FF6600"/>
                </a:highlight>
              </a:rPr>
              <a:t>Orange</a:t>
            </a:r>
            <a:r>
              <a:rPr lang="en-US" sz="1050" dirty="0"/>
              <a:t> = Explorer+ Orientation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E191CE-51AA-63DF-0336-422948DF15EA}"/>
              </a:ext>
            </a:extLst>
          </p:cNvPr>
          <p:cNvSpPr txBox="1"/>
          <p:nvPr/>
        </p:nvSpPr>
        <p:spPr>
          <a:xfrm>
            <a:off x="561803" y="791981"/>
            <a:ext cx="5942470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Results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FFC0E9-A0BB-182A-9F31-E7981ADC5B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8829" y="1393960"/>
            <a:ext cx="4036814" cy="4085127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DBB219-6379-7B94-A915-41F8D335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629" y="54844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6332F-0B05-27EC-C70B-BD68B45E9CE7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1956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599" y="339300"/>
            <a:ext cx="1669531" cy="558061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3CF-A440-BEA8-A71C-FE35CDB4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045" y="954151"/>
            <a:ext cx="5492342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Continue supporting Explorer GPS &amp; Viceroy® program developments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Implement testing hardware modifications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Create and release new parts in product management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366EA5-E448-31F3-FEDB-E181C7A6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418" y="96910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E22CCF-42DB-72CA-F85C-1B06D3A2C7C5}"/>
              </a:ext>
            </a:extLst>
          </p:cNvPr>
          <p:cNvCxnSpPr>
            <a:cxnSpLocks/>
          </p:cNvCxnSpPr>
          <p:nvPr/>
        </p:nvCxnSpPr>
        <p:spPr>
          <a:xfrm>
            <a:off x="5934956" y="954151"/>
            <a:ext cx="0" cy="53358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465FE44-897A-BA0E-C98D-9A92ABAB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185" y="1"/>
            <a:ext cx="92279" cy="6857999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5B9905-E3F4-7030-FA99-422C229ED880}"/>
              </a:ext>
            </a:extLst>
          </p:cNvPr>
          <p:cNvSpPr txBox="1"/>
          <p:nvPr/>
        </p:nvSpPr>
        <p:spPr>
          <a:xfrm>
            <a:off x="7783958" y="387499"/>
            <a:ext cx="2311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ea typeface="+mj-ea"/>
                <a:cs typeface="+mj-cs"/>
              </a:rPr>
              <a:t>Future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00B2C-1B0B-7522-E621-781541E65889}"/>
              </a:ext>
            </a:extLst>
          </p:cNvPr>
          <p:cNvSpPr txBox="1"/>
          <p:nvPr/>
        </p:nvSpPr>
        <p:spPr>
          <a:xfrm>
            <a:off x="442611" y="954151"/>
            <a:ext cx="5170256" cy="4190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Experience working with space hardware and electronics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Low-level understanding of RF communication systems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Hands on vibration &amp; shock testing experience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Learned how to use Creo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Completed 4 General Dynamics Mission Systems Projects</a:t>
            </a: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C3E2A844-F763-8E65-2368-2BD2979B19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809734" cy="28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4AB2E7C7-70A9-FD6F-866F-124A51D680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48" y="3767356"/>
            <a:ext cx="4430683" cy="2318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710992-311B-2B54-F5B5-D50568706A58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5462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511110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3CF-A440-BEA8-A71C-FE35CDB4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Special thanks to </a:t>
            </a:r>
            <a:r>
              <a:rPr lang="en-US" sz="2400" b="1" dirty="0"/>
              <a:t>Nathan Bales</a:t>
            </a:r>
            <a:r>
              <a:rPr lang="en-US" sz="2400" dirty="0"/>
              <a:t>, </a:t>
            </a:r>
            <a:r>
              <a:rPr lang="en-US" sz="2400" b="1" dirty="0"/>
              <a:t>Courtney Suarez</a:t>
            </a:r>
            <a:r>
              <a:rPr lang="en-US" sz="2400" dirty="0"/>
              <a:t>, and </a:t>
            </a:r>
            <a:r>
              <a:rPr lang="en-US" sz="2400" b="1" dirty="0"/>
              <a:t>Kateri Rosedale </a:t>
            </a:r>
            <a:r>
              <a:rPr lang="en-US" sz="2400" dirty="0"/>
              <a:t>for sharing all their knowledge and kindness throughout my internship experience at General Dynamics Mission Systems. I would also like to thank Arizona State University’s Space Grant program leaders </a:t>
            </a:r>
            <a:r>
              <a:rPr lang="en-US" sz="2400" b="1" dirty="0"/>
              <a:t>Scott </a:t>
            </a:r>
            <a:r>
              <a:rPr lang="en-US" sz="2400" b="1" dirty="0" err="1"/>
              <a:t>Smas</a:t>
            </a:r>
            <a:r>
              <a:rPr lang="en-US" sz="2400" dirty="0"/>
              <a:t>, </a:t>
            </a:r>
            <a:r>
              <a:rPr lang="en-US" sz="2400" b="1" dirty="0"/>
              <a:t>Desiree Crawl</a:t>
            </a:r>
            <a:r>
              <a:rPr lang="en-US" sz="2400" dirty="0"/>
              <a:t>, and </a:t>
            </a:r>
            <a:r>
              <a:rPr lang="en-US" sz="2400" b="1" dirty="0"/>
              <a:t>Dr. Thomas Sharp</a:t>
            </a:r>
            <a:r>
              <a:rPr lang="en-US" sz="2400" dirty="0"/>
              <a:t> for having the confidence to allow me to pilot this internship experience. Thank you, </a:t>
            </a:r>
            <a:r>
              <a:rPr lang="en-US" sz="2400" b="1" dirty="0"/>
              <a:t>Arizona Space Grant Consortium</a:t>
            </a:r>
            <a:r>
              <a:rPr lang="en-US" sz="2400" dirty="0"/>
              <a:t> for this opportunity.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074093-7FDB-9EAC-9400-B301779A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358" y="51772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E831E-C20D-DB24-D763-A3A7AC865AC0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7408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7677"/>
            <a:ext cx="10515600" cy="149568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1" y="4738875"/>
            <a:ext cx="5214794" cy="766575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4697528" y="5889678"/>
            <a:ext cx="2796941" cy="6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74" y="4415235"/>
            <a:ext cx="1379731" cy="145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069417-2164-628C-38D0-312ED3340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49860" y="-95633"/>
            <a:ext cx="92279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7B3AB4-2392-31A7-1656-BD629C9EE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8350" y="4356811"/>
            <a:ext cx="1622829" cy="2166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F99D09-AB41-3FF1-46F2-726742618675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8013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60" y="396090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3CF-A440-BEA8-A71C-FE35CDB4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60" y="1253331"/>
            <a:ext cx="10515600" cy="4351338"/>
          </a:xfrm>
        </p:spPr>
        <p:txBody>
          <a:bodyPr>
            <a:normAutofit/>
          </a:bodyPr>
          <a:lstStyle/>
          <a:p>
            <a:pPr marL="0" indent="-457200">
              <a:lnSpc>
                <a:spcPct val="150000"/>
              </a:lnSpc>
              <a:buNone/>
            </a:pPr>
            <a:r>
              <a:rPr lang="en-US" sz="2000" dirty="0"/>
              <a:t>[1] Explorer GPS receiver. General Dynamics Mission Systems. (n.d.). Retrieved March 29, 2023, from </a:t>
            </a:r>
            <a:r>
              <a:rPr lang="en-US" sz="2000" dirty="0">
                <a:hlinkClick r:id="rId2"/>
              </a:rPr>
              <a:t>https://gdmissionsystems.com/products/communications/spaceborne-communications/spaceborne-gps-receivers/explorer-gps-receiver</a:t>
            </a:r>
            <a:endParaRPr lang="en-US" sz="2000" dirty="0"/>
          </a:p>
          <a:p>
            <a:pPr marL="0" indent="-457200">
              <a:lnSpc>
                <a:spcPct val="150000"/>
              </a:lnSpc>
              <a:buNone/>
            </a:pPr>
            <a:endParaRPr lang="en-US" sz="2000" dirty="0"/>
          </a:p>
          <a:p>
            <a:pPr marL="0" indent="-457200">
              <a:lnSpc>
                <a:spcPct val="150000"/>
              </a:lnSpc>
              <a:buNone/>
            </a:pPr>
            <a:r>
              <a:rPr lang="en-US" sz="2000" dirty="0"/>
              <a:t>[2] NASA. (n.d.). Basics of Space Flight. NASA. Retrieved March 28, 2023, from </a:t>
            </a:r>
            <a:r>
              <a:rPr lang="en-US" sz="2000" dirty="0">
                <a:hlinkClick r:id="rId3"/>
              </a:rPr>
              <a:t>https://www2.jpl.nasa.gov/basics/bsf10-1.php</a:t>
            </a:r>
            <a:endParaRPr lang="en-US" sz="2000" dirty="0"/>
          </a:p>
          <a:p>
            <a:pPr marL="0" indent="-45720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3AD934-CE4B-B878-4430-7327124D50F2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3448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60" y="440163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3CF-A440-BEA8-A71C-FE35CDB4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60" y="1049836"/>
            <a:ext cx="6905930" cy="4903491"/>
          </a:xfrm>
          <a:prstGeom prst="roundRect">
            <a:avLst/>
          </a:prstGeom>
          <a:noFill/>
          <a:ln w="38100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ASU Space Grant Industry partnership with General Dynamics Mission Systems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Hayden Building - 8201 E McDowell Rd, Scottsdale, AZ 85257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Engineering intern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SAES (Space Avionics &amp; Electronics Solutions) Systems Engineering team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Engineering Intern → Mechanical Engineering focus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Project: Explorer GPS / Viceroy®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B416CF27-D4E0-2922-8CA4-1273380A1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54" y="3429000"/>
            <a:ext cx="1548908" cy="1554561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60604186-A453-0B95-245F-D9287AA79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71" y="1930496"/>
            <a:ext cx="4167474" cy="61261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339D66-E0C4-4863-BE3F-F88C5B5ECC31}"/>
              </a:ext>
            </a:extLst>
          </p:cNvPr>
          <p:cNvCxnSpPr>
            <a:cxnSpLocks/>
          </p:cNvCxnSpPr>
          <p:nvPr/>
        </p:nvCxnSpPr>
        <p:spPr>
          <a:xfrm>
            <a:off x="7308390" y="1049836"/>
            <a:ext cx="0" cy="53358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DFB679B-85C7-1D89-77F4-FDB60C07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418" y="75038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C50C8-DD92-C0B9-D723-A4A63C02240A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0302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60" y="396090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/>
              <a:t>What is Explorer GPS?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3CF-A440-BEA8-A71C-FE35CDB4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60" y="1058022"/>
            <a:ext cx="6152478" cy="43602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u="sng" dirty="0"/>
              <a:t>Explorer</a:t>
            </a:r>
            <a:r>
              <a:rPr lang="en-US" sz="2000" dirty="0"/>
              <a:t> – Program name (formerly known as Viceroy®)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u="sng" dirty="0"/>
              <a:t>GPS</a:t>
            </a:r>
            <a:r>
              <a:rPr lang="en-US" sz="2000" dirty="0"/>
              <a:t> – Global Positioning System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u="sng" dirty="0"/>
              <a:t>Receiver</a:t>
            </a:r>
            <a:r>
              <a:rPr lang="en-US" sz="2000" dirty="0"/>
              <a:t> – Picks up either the electric component or the magnetic component of electromagnetic signal depending on its antenna design [2].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B86264-183A-068A-0BCD-BD3531762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187" y="1546826"/>
            <a:ext cx="4510236" cy="338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DE4DEF-1E1C-CF3E-5299-FECBE91AA3D1}"/>
              </a:ext>
            </a:extLst>
          </p:cNvPr>
          <p:cNvSpPr txBox="1"/>
          <p:nvPr/>
        </p:nvSpPr>
        <p:spPr>
          <a:xfrm>
            <a:off x="7359145" y="5027589"/>
            <a:ext cx="3848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Source: https://spacedge.academy/course/view.php?id=81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013DE2-0884-9EBC-5F0E-0CD2FC16B2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4354" y="2930158"/>
            <a:ext cx="545386" cy="32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53ACE9-7641-F758-4943-757EE74780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134" y="4112038"/>
            <a:ext cx="2301929" cy="138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8C044A-CEAC-967A-6F9C-16ED310D057E}"/>
              </a:ext>
            </a:extLst>
          </p:cNvPr>
          <p:cNvSpPr txBox="1"/>
          <p:nvPr/>
        </p:nvSpPr>
        <p:spPr>
          <a:xfrm>
            <a:off x="3187918" y="4027127"/>
            <a:ext cx="3328739" cy="18047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32E86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Explorer GPS Receiver</a:t>
            </a:r>
          </a:p>
          <a:p>
            <a:r>
              <a:rPr lang="en-US" sz="2000" dirty="0"/>
              <a:t>Spaceborne receiver designed and produced by General Dynamics Mission Systems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9F32786-7E1F-52F8-0F46-2D95CCB2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304" y="109656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F06A74-592C-26F8-E731-A3848D34F8EE}"/>
              </a:ext>
            </a:extLst>
          </p:cNvPr>
          <p:cNvSpPr txBox="1"/>
          <p:nvPr/>
        </p:nvSpPr>
        <p:spPr>
          <a:xfrm>
            <a:off x="3111770" y="6383198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0604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99" y="383659"/>
            <a:ext cx="4461637" cy="558061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3CF-A440-BEA8-A71C-FE35CDB4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01" y="1013232"/>
            <a:ext cx="5396218" cy="35862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GPS receiver for spacecraft on orbit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Computes position, velocity, and time information for Low Earth Orbit (LEO) and Geostationary Earth Orbit (GEO) [1].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865A6A-E0FE-416C-09DF-39588F41E7CD}"/>
              </a:ext>
            </a:extLst>
          </p:cNvPr>
          <p:cNvSpPr txBox="1">
            <a:spLocks/>
          </p:cNvSpPr>
          <p:nvPr/>
        </p:nvSpPr>
        <p:spPr>
          <a:xfrm>
            <a:off x="7169707" y="435225"/>
            <a:ext cx="3170834" cy="558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Challenges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D5E4D6-F5E9-B057-DC04-7F9651EBDDFE}"/>
              </a:ext>
            </a:extLst>
          </p:cNvPr>
          <p:cNvSpPr txBox="1">
            <a:spLocks/>
          </p:cNvSpPr>
          <p:nvPr/>
        </p:nvSpPr>
        <p:spPr>
          <a:xfrm>
            <a:off x="6394883" y="954151"/>
            <a:ext cx="54803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Increased volume in customer orders → increased production &amp; testing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Legacy program with testing hardware and procedures designed for previous generations of the unit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New ASU Space Grant x industry partnership 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ACA155-8B50-A23B-4317-81FA7363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185" y="1"/>
            <a:ext cx="92279" cy="6857999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7FB8C4-D245-2DAF-A495-3953DC5486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765" y="4339793"/>
            <a:ext cx="2345879" cy="22402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48EBE5-532F-1D3D-0E67-209C2F0D5AD6}"/>
              </a:ext>
            </a:extLst>
          </p:cNvPr>
          <p:cNvSpPr txBox="1"/>
          <p:nvPr/>
        </p:nvSpPr>
        <p:spPr>
          <a:xfrm>
            <a:off x="7859069" y="5388120"/>
            <a:ext cx="99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GEO Antenna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A718FB-EC57-F933-391A-C99ADA15306C}"/>
              </a:ext>
            </a:extLst>
          </p:cNvPr>
          <p:cNvSpPr txBox="1"/>
          <p:nvPr/>
        </p:nvSpPr>
        <p:spPr>
          <a:xfrm>
            <a:off x="2647801" y="4837206"/>
            <a:ext cx="105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LEO Antenna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6A59E9-77FA-018B-E291-AE3475CD7703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703821" y="4837206"/>
            <a:ext cx="1088143" cy="323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A08579-D395-FCC3-8CE6-9AC97F3F8574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883628" y="5711286"/>
            <a:ext cx="975441" cy="285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40CB59-C753-A486-8999-03959E93617B}"/>
              </a:ext>
            </a:extLst>
          </p:cNvPr>
          <p:cNvCxnSpPr>
            <a:cxnSpLocks/>
          </p:cNvCxnSpPr>
          <p:nvPr/>
        </p:nvCxnSpPr>
        <p:spPr>
          <a:xfrm>
            <a:off x="5934956" y="954151"/>
            <a:ext cx="0" cy="306337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CE787AEB-4F7C-9AB4-3383-471D794F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387" y="70419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7021E-128B-338C-1EA1-D3299415D9E4}"/>
              </a:ext>
            </a:extLst>
          </p:cNvPr>
          <p:cNvSpPr txBox="1"/>
          <p:nvPr/>
        </p:nvSpPr>
        <p:spPr>
          <a:xfrm>
            <a:off x="2760382" y="6627758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2509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60" y="396090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/>
              <a:t>Overview of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3CF-A440-BEA8-A71C-FE35CDB4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60" y="1062750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300000"/>
              </a:lnSpc>
              <a:buFont typeface="+mj-lt"/>
              <a:buAutoNum type="romanUcPeriod"/>
            </a:pPr>
            <a:r>
              <a:rPr lang="en-US" sz="2000" dirty="0"/>
              <a:t>Vibration Cube Analysis</a:t>
            </a:r>
          </a:p>
          <a:p>
            <a:pPr marL="514350" indent="-514350">
              <a:lnSpc>
                <a:spcPct val="300000"/>
              </a:lnSpc>
              <a:buFont typeface="+mj-lt"/>
              <a:buAutoNum type="romanUcPeriod"/>
            </a:pPr>
            <a:r>
              <a:rPr lang="en-US" sz="2000" dirty="0"/>
              <a:t>Antenna Test Fixture Modifications</a:t>
            </a:r>
          </a:p>
          <a:p>
            <a:pPr marL="514350" indent="-514350">
              <a:lnSpc>
                <a:spcPct val="300000"/>
              </a:lnSpc>
              <a:buFont typeface="+mj-lt"/>
              <a:buAutoNum type="romanUcPeriod"/>
            </a:pPr>
            <a:r>
              <a:rPr lang="en-US" sz="2000" dirty="0" err="1"/>
              <a:t>Pyroshock</a:t>
            </a:r>
            <a:r>
              <a:rPr lang="en-US" sz="2000" dirty="0"/>
              <a:t> Testing Procedure &amp; Qualification Report</a:t>
            </a:r>
          </a:p>
          <a:p>
            <a:pPr marL="514350" indent="-514350">
              <a:lnSpc>
                <a:spcPct val="300000"/>
              </a:lnSpc>
              <a:buFont typeface="+mj-lt"/>
              <a:buAutoNum type="romanUcPeriod"/>
            </a:pPr>
            <a:r>
              <a:rPr lang="en-US" sz="2000" dirty="0"/>
              <a:t>Vibration Cube Pattern Configurations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9F96C-F586-21E1-244F-60C20427D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099" y="4422818"/>
            <a:ext cx="4724766" cy="1372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053AF1-6B23-258A-F212-D3A000E7C2FB}"/>
              </a:ext>
            </a:extLst>
          </p:cNvPr>
          <p:cNvSpPr txBox="1"/>
          <p:nvPr/>
        </p:nvSpPr>
        <p:spPr>
          <a:xfrm>
            <a:off x="6940130" y="3980073"/>
            <a:ext cx="40979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032E86"/>
                </a:solidFill>
                <a:effectLst/>
                <a:ea typeface="Times New Roman" panose="02020603050405020304" pitchFamily="18" charset="0"/>
              </a:rPr>
              <a:t>GEO Antenna Engineering Development Unit (EDU)</a:t>
            </a:r>
            <a:endParaRPr lang="en-US" sz="1400" b="1" dirty="0">
              <a:solidFill>
                <a:srgbClr val="032E86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93619C2-F44D-3DDB-5E0B-38B9820E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357" y="73133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00388A-DF8B-08F5-3DB9-99F8E13C2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1048" y="201615"/>
            <a:ext cx="3926164" cy="3737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B30FBA-CD49-4A8B-BE4C-E32D348BBF56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1060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75" y="224225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/>
              <a:t>Vibration Cube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9E6D3F8-8EBA-28D5-E92F-46D25D8C7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3404" y="224225"/>
            <a:ext cx="3001183" cy="2260445"/>
          </a:xfrm>
          <a:prstGeom prst="rect">
            <a:avLst/>
          </a:prstGeom>
        </p:spPr>
      </p:pic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353EFB99-7054-A4F5-D865-009D32B24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337834"/>
              </p:ext>
            </p:extLst>
          </p:nvPr>
        </p:nvGraphicFramePr>
        <p:xfrm>
          <a:off x="339575" y="954151"/>
          <a:ext cx="8377628" cy="361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7F2511D-7D59-B4E8-20C9-EC18B2054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499" y="2858326"/>
            <a:ext cx="3060293" cy="2007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u="sng" dirty="0"/>
              <a:t>Constraints on Testing</a:t>
            </a:r>
          </a:p>
          <a:p>
            <a:r>
              <a:rPr lang="en-US" sz="1400" dirty="0"/>
              <a:t># of Test Faces on Cube = 5</a:t>
            </a:r>
          </a:p>
          <a:p>
            <a:r>
              <a:rPr lang="en-US" sz="1400" dirty="0"/>
              <a:t># of Testing Rooms = 4</a:t>
            </a:r>
          </a:p>
          <a:p>
            <a:r>
              <a:rPr lang="en-US" sz="1400" dirty="0"/>
              <a:t># of GDMS Test Employees</a:t>
            </a:r>
          </a:p>
          <a:p>
            <a:r>
              <a:rPr lang="en-US" sz="1400" dirty="0"/>
              <a:t>Maximum # of Trials per Year = 24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3602E2D-1549-F800-A0BF-A30C98128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28197"/>
              </p:ext>
            </p:extLst>
          </p:nvPr>
        </p:nvGraphicFramePr>
        <p:xfrm>
          <a:off x="135459" y="4865829"/>
          <a:ext cx="11839128" cy="11751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61390">
                  <a:extLst>
                    <a:ext uri="{9D8B030D-6E8A-4147-A177-3AD203B41FA5}">
                      <a16:colId xmlns:a16="http://schemas.microsoft.com/office/drawing/2014/main" val="1190637807"/>
                    </a:ext>
                  </a:extLst>
                </a:gridCol>
                <a:gridCol w="499014">
                  <a:extLst>
                    <a:ext uri="{9D8B030D-6E8A-4147-A177-3AD203B41FA5}">
                      <a16:colId xmlns:a16="http://schemas.microsoft.com/office/drawing/2014/main" val="4287697061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43454105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1974054583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3359355707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2488767972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248031183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3824267981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2243949726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4173115660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1775261351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671215787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3306829554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1389459745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880909465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149551332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3954924128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1084195043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2802276011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1739275087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3668821716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714316433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341323369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2031174082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455223880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3507507918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3544041964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338216948"/>
                    </a:ext>
                  </a:extLst>
                </a:gridCol>
                <a:gridCol w="399212">
                  <a:extLst>
                    <a:ext uri="{9D8B030D-6E8A-4147-A177-3AD203B41FA5}">
                      <a16:colId xmlns:a16="http://schemas.microsoft.com/office/drawing/2014/main" val="726462230"/>
                    </a:ext>
                  </a:extLst>
                </a:gridCol>
              </a:tblGrid>
              <a:tr h="195852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3" marR="4513" marT="4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3" marR="4513" marT="4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7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Viceroy® Forecast</a:t>
                      </a:r>
                    </a:p>
                  </a:txBody>
                  <a:tcPr marL="4513" marR="4513" marT="4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28510"/>
                  </a:ext>
                </a:extLst>
              </a:tr>
              <a:tr h="19585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Vibration Tests</a:t>
                      </a:r>
                    </a:p>
                  </a:txBody>
                  <a:tcPr marL="4513" marR="4513" marT="45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742750"/>
                  </a:ext>
                </a:extLst>
              </a:tr>
              <a:tr h="195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45201"/>
                  </a:ext>
                </a:extLst>
              </a:tr>
              <a:tr h="195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522094"/>
                  </a:ext>
                </a:extLst>
              </a:tr>
              <a:tr h="195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80938"/>
                  </a:ext>
                </a:extLst>
              </a:tr>
              <a:tr h="195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13" marR="4513" marT="4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85065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A7BB40B-F0A0-3F1E-F339-2EE4BEEAF307}"/>
              </a:ext>
            </a:extLst>
          </p:cNvPr>
          <p:cNvCxnSpPr/>
          <p:nvPr/>
        </p:nvCxnSpPr>
        <p:spPr>
          <a:xfrm>
            <a:off x="807396" y="4085617"/>
            <a:ext cx="7811311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DADE68-B87F-130C-80D6-893E0BCA6EF7}"/>
              </a:ext>
            </a:extLst>
          </p:cNvPr>
          <p:cNvCxnSpPr>
            <a:cxnSpLocks/>
          </p:cNvCxnSpPr>
          <p:nvPr/>
        </p:nvCxnSpPr>
        <p:spPr>
          <a:xfrm>
            <a:off x="1325379" y="5162145"/>
            <a:ext cx="105229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D8AA742A-5E15-6AD2-91CA-6465678D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674" y="51772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142E7-3859-1EFB-BAC5-BB56B4C14DD6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0363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60" y="360511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/>
              <a:t>Antenna Test Fixture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3CF-A440-BEA8-A71C-FE35CDB4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60" y="1062749"/>
            <a:ext cx="5270115" cy="50364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u="sng" dirty="0"/>
              <a:t>Problem</a:t>
            </a:r>
            <a:r>
              <a:rPr lang="en-US" sz="20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Current LEO antenna fixture was bulky and did not hold the circuit board in the correct position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u="sng" dirty="0"/>
              <a:t>Project Purpose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Model the existing antenna fixture in CREO Parametric to manufacture more fixtures and reference in future bill of materials (BOM)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1372B-DE3C-A4A4-53C5-C7214E005A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49" t="2447" r="3294"/>
          <a:stretch/>
        </p:blipFill>
        <p:spPr>
          <a:xfrm>
            <a:off x="6120128" y="4440707"/>
            <a:ext cx="2414081" cy="2135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E15F7D-C599-6E3F-70A3-CA64917AF1E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636"/>
          <a:stretch/>
        </p:blipFill>
        <p:spPr>
          <a:xfrm>
            <a:off x="8996701" y="4174728"/>
            <a:ext cx="2402643" cy="165126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92FB9B-103C-3A33-BA79-22826BDC55DB}"/>
              </a:ext>
            </a:extLst>
          </p:cNvPr>
          <p:cNvCxnSpPr>
            <a:cxnSpLocks/>
          </p:cNvCxnSpPr>
          <p:nvPr/>
        </p:nvCxnSpPr>
        <p:spPr>
          <a:xfrm>
            <a:off x="5857135" y="954151"/>
            <a:ext cx="0" cy="53358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441054-6BE3-6D21-5E5A-B5488AFDD253}"/>
              </a:ext>
            </a:extLst>
          </p:cNvPr>
          <p:cNvSpPr txBox="1"/>
          <p:nvPr/>
        </p:nvSpPr>
        <p:spPr>
          <a:xfrm>
            <a:off x="6096000" y="1062749"/>
            <a:ext cx="5765837" cy="3729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Challenges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 prior experience with Creo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000" b="1" u="sng" dirty="0"/>
              <a:t>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New part designed and released in General Dynamics Mission Systems product database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Fixture BOM complete and ready for production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9E8642-602F-42AD-C610-AF4AE55D2353}"/>
              </a:ext>
            </a:extLst>
          </p:cNvPr>
          <p:cNvSpPr txBox="1"/>
          <p:nvPr/>
        </p:nvSpPr>
        <p:spPr>
          <a:xfrm>
            <a:off x="8878951" y="5822243"/>
            <a:ext cx="2638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32E86"/>
                </a:solidFill>
              </a:rPr>
              <a:t>LEO Antenna Test Fixture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91107A2-FF44-1456-08BB-60915947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630" y="64275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50447-E32B-DD7C-D4FC-B641CC297707}"/>
              </a:ext>
            </a:extLst>
          </p:cNvPr>
          <p:cNvSpPr txBox="1"/>
          <p:nvPr/>
        </p:nvSpPr>
        <p:spPr>
          <a:xfrm>
            <a:off x="3055311" y="6575940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6986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60" y="232079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 err="1"/>
              <a:t>Pyroshock</a:t>
            </a:r>
            <a:r>
              <a:rPr lang="en-US" sz="2400" dirty="0"/>
              <a:t> Beam Modifications, Testing Procedure, and Qualification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608D905-A269-C148-62FF-7BD1BD4C5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3192" y="3293804"/>
            <a:ext cx="3392160" cy="2551246"/>
          </a:xfrm>
          <a:prstGeom prst="rect">
            <a:avLst/>
          </a:prstGeom>
          <a:ln w="38100">
            <a:solidFill>
              <a:srgbClr val="032E86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5B94793-5790-D02F-69E6-397DDBBFED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6024" y="3293804"/>
            <a:ext cx="3422747" cy="2551247"/>
          </a:xfrm>
          <a:prstGeom prst="rect">
            <a:avLst/>
          </a:prstGeom>
          <a:ln w="38100">
            <a:solidFill>
              <a:srgbClr val="032E86"/>
            </a:solidFill>
          </a:ln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7139182E-913B-AE9C-ACF2-762263CF0EE0}"/>
              </a:ext>
            </a:extLst>
          </p:cNvPr>
          <p:cNvSpPr txBox="1">
            <a:spLocks/>
          </p:cNvSpPr>
          <p:nvPr/>
        </p:nvSpPr>
        <p:spPr>
          <a:xfrm>
            <a:off x="402460" y="954151"/>
            <a:ext cx="4004167" cy="5180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u="sng" dirty="0"/>
              <a:t>Problem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Shock testing procedure for GEO antenna does not exist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Full Qualification report for GEO antenna does not exist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u="sng" dirty="0"/>
              <a:t>Project Purpose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/>
              <a:t>Create the first full qualification report for the GEO antenna containing shock, environmental, vibration, and thermal results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C0D468-C2DE-E2EC-5E42-1255A1B2ABA0}"/>
              </a:ext>
            </a:extLst>
          </p:cNvPr>
          <p:cNvCxnSpPr>
            <a:cxnSpLocks/>
          </p:cNvCxnSpPr>
          <p:nvPr/>
        </p:nvCxnSpPr>
        <p:spPr>
          <a:xfrm>
            <a:off x="4406627" y="1010996"/>
            <a:ext cx="0" cy="53358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D730ECC-5BE9-1B94-196E-BC56F660F317}"/>
              </a:ext>
            </a:extLst>
          </p:cNvPr>
          <p:cNvSpPr txBox="1"/>
          <p:nvPr/>
        </p:nvSpPr>
        <p:spPr>
          <a:xfrm>
            <a:off x="4716808" y="954151"/>
            <a:ext cx="7257778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Challenges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Tuning difficulties with mechanical impulse </a:t>
            </a:r>
            <a:r>
              <a:rPr lang="en-US" sz="2000" dirty="0" err="1"/>
              <a:t>pyroshock</a:t>
            </a:r>
            <a:r>
              <a:rPr lang="en-US" sz="2000" dirty="0"/>
              <a:t> simulator (MIPS) table &amp; </a:t>
            </a:r>
            <a:r>
              <a:rPr lang="en-US" sz="2000" dirty="0" err="1"/>
              <a:t>pyroshock</a:t>
            </a:r>
            <a:r>
              <a:rPr lang="en-US" sz="2000" dirty="0"/>
              <a:t> beam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New testing configuration on </a:t>
            </a:r>
            <a:r>
              <a:rPr lang="en-US" sz="2000" dirty="0" err="1"/>
              <a:t>pyroshock</a:t>
            </a:r>
            <a:r>
              <a:rPr lang="en-US" sz="2000" dirty="0"/>
              <a:t> beam for GEO chassis 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298315A3-5C1B-9185-92F0-5F34C4A5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358" y="41662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9B9927-D2E8-8019-C904-F84C25B09441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1295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462-987F-3952-304D-80CE082C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88" y="401999"/>
            <a:ext cx="10515600" cy="558061"/>
          </a:xfrm>
        </p:spPr>
        <p:txBody>
          <a:bodyPr>
            <a:normAutofit/>
          </a:bodyPr>
          <a:lstStyle/>
          <a:p>
            <a:r>
              <a:rPr lang="en-US" sz="2400" dirty="0" err="1"/>
              <a:t>Pyroshock</a:t>
            </a:r>
            <a:r>
              <a:rPr lang="en-US" sz="2400" dirty="0"/>
              <a:t> Beam Modifications, Testing Procedure, and Qualification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3CF-A440-BEA8-A71C-FE35CDB4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6" y="1084713"/>
            <a:ext cx="1098190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u="sng" dirty="0"/>
              <a:t>Results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Redesigned </a:t>
            </a:r>
            <a:r>
              <a:rPr lang="en-US" sz="2000" dirty="0" err="1"/>
              <a:t>pyroshock</a:t>
            </a:r>
            <a:r>
              <a:rPr lang="en-US" sz="2000" dirty="0"/>
              <a:t> test beam to be within target frequency range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Manufactured new </a:t>
            </a:r>
            <a:r>
              <a:rPr lang="en-US" sz="2000" dirty="0" err="1"/>
              <a:t>pyroshock</a:t>
            </a:r>
            <a:r>
              <a:rPr lang="en-US" sz="2000" dirty="0"/>
              <a:t> testing beam and Z-axis orientation bracket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Achieved qualified data for Engineering Development Unit (EDU) of the Explorer GEO Antenna</a:t>
            </a:r>
          </a:p>
          <a:p>
            <a:pPr>
              <a:lnSpc>
                <a:spcPct val="150000"/>
              </a:lnSpc>
            </a:pPr>
            <a:endParaRPr lang="en-US" sz="20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9A3-71AE-2D87-51AA-1083B586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79" cy="68579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22201D-6000-B9B6-55BF-A2BC136B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3" y="6346890"/>
            <a:ext cx="2399952" cy="352793"/>
          </a:xfrm>
          <a:prstGeom prst="rect">
            <a:avLst/>
          </a:prstGeom>
        </p:spPr>
      </p:pic>
      <p:pic>
        <p:nvPicPr>
          <p:cNvPr id="6" name="Picture 5" descr="Arizona State University (ASU) Logo, PNG, Symbol, History, Meaning">
            <a:extLst>
              <a:ext uri="{FF2B5EF4-FFF2-40B4-BE49-F238E27FC236}">
                <a16:creationId xmlns:a16="http://schemas.microsoft.com/office/drawing/2014/main" id="{00D1D98A-E976-E22C-AC48-159791B0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33716"/>
          <a:stretch/>
        </p:blipFill>
        <p:spPr bwMode="auto">
          <a:xfrm>
            <a:off x="9136690" y="6290045"/>
            <a:ext cx="1517328" cy="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19EA5F-EB7B-BF10-D132-83CDC6CA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56" y="6243419"/>
            <a:ext cx="534312" cy="5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4E9D1E-E21A-2702-E9EC-8EE5BE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06" y="6243419"/>
            <a:ext cx="39418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CB1755-8ACF-D305-84D3-B8A0FE438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903" y="3827248"/>
            <a:ext cx="4000787" cy="1814623"/>
          </a:xfrm>
          <a:prstGeom prst="rect">
            <a:avLst/>
          </a:prstGeom>
          <a:ln w="38100">
            <a:solidFill>
              <a:srgbClr val="032E86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6BEB42-B2BF-7460-7D0D-0F8EBCA714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3062" y="3827248"/>
            <a:ext cx="4090956" cy="1814623"/>
          </a:xfrm>
          <a:prstGeom prst="rect">
            <a:avLst/>
          </a:prstGeom>
          <a:ln w="38100">
            <a:solidFill>
              <a:srgbClr val="032E86"/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78CFE7-4FE3-0762-5F14-76F8426D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9085" y="71414"/>
            <a:ext cx="2743200" cy="365125"/>
          </a:xfrm>
        </p:spPr>
        <p:txBody>
          <a:bodyPr/>
          <a:lstStyle/>
          <a:p>
            <a:fld id="{7C77647F-0BD1-43BE-9C26-07C698581DB8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20B8C-ECE0-90D4-24FE-5E03427EEEA1}"/>
              </a:ext>
            </a:extLst>
          </p:cNvPr>
          <p:cNvSpPr txBox="1"/>
          <p:nvPr/>
        </p:nvSpPr>
        <p:spPr>
          <a:xfrm>
            <a:off x="3055311" y="656706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22222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© 2023 General Dynamics. All rights reserved.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925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ysClr val="window" lastClr="FFFFFF"/>
      </a:lt1>
      <a:dk2>
        <a:srgbClr val="0065B0"/>
      </a:dk2>
      <a:lt2>
        <a:srgbClr val="CCDDEA"/>
      </a:lt2>
      <a:accent1>
        <a:srgbClr val="3F739B"/>
      </a:accent1>
      <a:accent2>
        <a:srgbClr val="003087"/>
      </a:accent2>
      <a:accent3>
        <a:srgbClr val="1F394D"/>
      </a:accent3>
      <a:accent4>
        <a:srgbClr val="0065B0"/>
      </a:accent4>
      <a:accent5>
        <a:srgbClr val="0065B0"/>
      </a:accent5>
      <a:accent6>
        <a:srgbClr val="7EA9CA"/>
      </a:accent6>
      <a:hlink>
        <a:srgbClr val="0065B0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c5a26cf-ddf0-400c-9703-4070b4e3a54d}" enabled="0" method="" siteId="{7c5a26cf-ddf0-400c-9703-4070b4e3a54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2107</TotalTime>
  <Words>1153</Words>
  <Application>Microsoft Office PowerPoint</Application>
  <PresentationFormat>Widescreen</PresentationFormat>
  <Paragraphs>288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inherit</vt:lpstr>
      <vt:lpstr>Office Theme</vt:lpstr>
      <vt:lpstr>Explorer GPS Receiver Production Testing &amp; Improvements</vt:lpstr>
      <vt:lpstr>Project Description</vt:lpstr>
      <vt:lpstr>What is Explorer GPS?</vt:lpstr>
      <vt:lpstr>Why Does it Matter?</vt:lpstr>
      <vt:lpstr>Overview of Projects</vt:lpstr>
      <vt:lpstr>Vibration Cube Analysis</vt:lpstr>
      <vt:lpstr>Antenna Test Fixture Modifications</vt:lpstr>
      <vt:lpstr>Pyroshock Beam Modifications, Testing Procedure, and Qualification Report</vt:lpstr>
      <vt:lpstr>Pyroshock Beam Modifications, Testing Procedure, and Qualification Report</vt:lpstr>
      <vt:lpstr>Pyroshock Beam Modifications, Testing Procedure, and Qualification Report</vt:lpstr>
      <vt:lpstr>Vibration Cube Pattern Configurations</vt:lpstr>
      <vt:lpstr>Vibration Cube Pattern Configurations</vt:lpstr>
      <vt:lpstr>Conclusion</vt:lpstr>
      <vt:lpstr>Acknowledgements</vt:lpstr>
      <vt:lpstr>Thank You</vt:lpstr>
      <vt:lpstr>References</vt:lpstr>
    </vt:vector>
  </TitlesOfParts>
  <Company>General Dynamics Mission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 GPS Receiver Production Testing &amp; Improvements</dc:title>
  <dc:creator>Dudek, Jessica R</dc:creator>
  <cp:lastModifiedBy>Coe, Michelle A - (macoe)</cp:lastModifiedBy>
  <cp:revision>4</cp:revision>
  <dcterms:created xsi:type="dcterms:W3CDTF">2023-03-20T17:53:36Z</dcterms:created>
  <dcterms:modified xsi:type="dcterms:W3CDTF">2023-04-14T21:08:54Z</dcterms:modified>
</cp:coreProperties>
</file>